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4"/>
  </p:notesMasterIdLst>
  <p:sldIdLst>
    <p:sldId id="256" r:id="rId2"/>
    <p:sldId id="516" r:id="rId3"/>
    <p:sldId id="515" r:id="rId4"/>
    <p:sldId id="555" r:id="rId5"/>
    <p:sldId id="662" r:id="rId6"/>
    <p:sldId id="663" r:id="rId7"/>
    <p:sldId id="664" r:id="rId8"/>
    <p:sldId id="665" r:id="rId9"/>
    <p:sldId id="666" r:id="rId10"/>
    <p:sldId id="668" r:id="rId11"/>
    <p:sldId id="667" r:id="rId12"/>
    <p:sldId id="669" r:id="rId13"/>
    <p:sldId id="670" r:id="rId14"/>
    <p:sldId id="671" r:id="rId15"/>
    <p:sldId id="672" r:id="rId16"/>
    <p:sldId id="673" r:id="rId17"/>
    <p:sldId id="674" r:id="rId18"/>
    <p:sldId id="675" r:id="rId19"/>
    <p:sldId id="676" r:id="rId20"/>
    <p:sldId id="677" r:id="rId21"/>
    <p:sldId id="719" r:id="rId22"/>
    <p:sldId id="678" r:id="rId23"/>
    <p:sldId id="679" r:id="rId24"/>
    <p:sldId id="680" r:id="rId25"/>
    <p:sldId id="681" r:id="rId26"/>
    <p:sldId id="682" r:id="rId27"/>
    <p:sldId id="683" r:id="rId28"/>
    <p:sldId id="684" r:id="rId29"/>
    <p:sldId id="685" r:id="rId30"/>
    <p:sldId id="688" r:id="rId31"/>
    <p:sldId id="715" r:id="rId32"/>
    <p:sldId id="702" r:id="rId33"/>
    <p:sldId id="703" r:id="rId34"/>
    <p:sldId id="707" r:id="rId35"/>
    <p:sldId id="704" r:id="rId36"/>
    <p:sldId id="710" r:id="rId37"/>
    <p:sldId id="709" r:id="rId38"/>
    <p:sldId id="713" r:id="rId39"/>
    <p:sldId id="712" r:id="rId40"/>
    <p:sldId id="711" r:id="rId41"/>
    <p:sldId id="714" r:id="rId42"/>
    <p:sldId id="718" r:id="rId43"/>
    <p:sldId id="705" r:id="rId44"/>
    <p:sldId id="706" r:id="rId45"/>
    <p:sldId id="720" r:id="rId46"/>
    <p:sldId id="721" r:id="rId47"/>
    <p:sldId id="716" r:id="rId48"/>
    <p:sldId id="717" r:id="rId49"/>
    <p:sldId id="722" r:id="rId50"/>
    <p:sldId id="723" r:id="rId51"/>
    <p:sldId id="733" r:id="rId52"/>
    <p:sldId id="336" r:id="rId5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B400"/>
    <a:srgbClr val="AA8A00"/>
    <a:srgbClr val="FFCC00"/>
    <a:srgbClr val="A03030"/>
    <a:srgbClr val="008000"/>
    <a:srgbClr val="0000FF"/>
    <a:srgbClr val="35A03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9" autoAdjust="0"/>
    <p:restoredTop sz="89353" autoAdjust="0"/>
  </p:normalViewPr>
  <p:slideViewPr>
    <p:cSldViewPr snapToGrid="0" snapToObjects="1">
      <p:cViewPr>
        <p:scale>
          <a:sx n="77" d="100"/>
          <a:sy n="77" d="100"/>
        </p:scale>
        <p:origin x="-15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07 – Strings and Lists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3" y="6524764"/>
            <a:ext cx="7784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Based on concepts from: http://mcsp.wartburg.edu/zelle/python/ppics2/code/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the Temperature Converter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9172" y="3717752"/>
            <a:ext cx="89648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float(input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("What is the Celsius temperature? "))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9/5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("The temperature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 ",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" degrees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.")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9568" y="2887245"/>
            <a:ext cx="3781167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Courier New" panose="02070309020205020404" pitchFamily="49" charset="0"/>
              </a:rPr>
              <a:t>Changed to a float cast</a:t>
            </a:r>
            <a:endParaRPr lang="en-US" sz="28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496065" y="3410465"/>
            <a:ext cx="94735" cy="642551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91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Lists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2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Average Three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in three numbers and average them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 =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("Please enter a number: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num2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(input("Please enter a number: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num3 =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(input("Please enter a number: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print((num1 + num2 + num3) / 3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200" dirty="0"/>
          </a:p>
          <a:p>
            <a:endParaRPr lang="en-US" dirty="0" smtClean="0"/>
          </a:p>
          <a:p>
            <a:r>
              <a:rPr lang="en-US" dirty="0" smtClean="0"/>
              <a:t>Easy!  But what if we want to do 100 numbers?  Or 1000 numbers?</a:t>
            </a:r>
          </a:p>
          <a:p>
            <a:r>
              <a:rPr lang="en-US" dirty="0" smtClean="0"/>
              <a:t>Do we want to make 100 or 1000 variables?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43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39665" cy="4156799"/>
          </a:xfrm>
        </p:spPr>
        <p:txBody>
          <a:bodyPr/>
          <a:lstStyle/>
          <a:p>
            <a:r>
              <a:rPr lang="en-US" dirty="0"/>
              <a:t>Need </a:t>
            </a:r>
            <a:r>
              <a:rPr lang="en-US" dirty="0" smtClean="0"/>
              <a:t>an easy way to hold onto individual data items without needing to make lots of variables</a:t>
            </a:r>
          </a:p>
          <a:p>
            <a:pPr lvl="1"/>
            <a:r>
              <a:rPr lang="en-US" dirty="0" smtClean="0"/>
              <a:t>Making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num1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num2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…,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num99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num100 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/>
              <a:t>is time-consuming and impractical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Instead, we can use a </a:t>
            </a:r>
            <a:r>
              <a:rPr lang="en-US" i="1" dirty="0" smtClean="0"/>
              <a:t>list</a:t>
            </a:r>
            <a:r>
              <a:rPr lang="en-US" dirty="0" smtClean="0"/>
              <a:t> to hold our data</a:t>
            </a:r>
          </a:p>
          <a:p>
            <a:pPr lvl="1"/>
            <a:r>
              <a:rPr lang="en-US" sz="3200" dirty="0" smtClean="0"/>
              <a:t>A list is a </a:t>
            </a:r>
            <a:r>
              <a:rPr lang="en-US" sz="3200" i="1" dirty="0" smtClean="0"/>
              <a:t>data structure</a:t>
            </a:r>
            <a:r>
              <a:rPr lang="en-US" sz="3200" dirty="0" smtClean="0"/>
              <a:t>: something that holds multiple pieces of data in one structure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044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Lists: Individual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89093" cy="4156799"/>
          </a:xfrm>
        </p:spPr>
        <p:txBody>
          <a:bodyPr/>
          <a:lstStyle/>
          <a:p>
            <a:r>
              <a:rPr lang="en-US" dirty="0" smtClean="0"/>
              <a:t>We need an easy way to refer to each individual variable in our list</a:t>
            </a:r>
          </a:p>
          <a:p>
            <a:pPr lvl="1"/>
            <a:r>
              <a:rPr lang="en-US" dirty="0" smtClean="0"/>
              <a:t>Math uses subscripts (x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Instructions use numbers (“Step 1: Combine…”)</a:t>
            </a:r>
          </a:p>
          <a:p>
            <a:pPr lvl="3"/>
            <a:endParaRPr lang="en-US" dirty="0"/>
          </a:p>
          <a:p>
            <a:r>
              <a:rPr lang="en-US" dirty="0" smtClean="0"/>
              <a:t>Programming languages use a different syntax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x[1]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x[0]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instructions[1]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point[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08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in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205" y="1969364"/>
            <a:ext cx="8760941" cy="4156799"/>
          </a:xfrm>
        </p:spPr>
        <p:txBody>
          <a:bodyPr/>
          <a:lstStyle/>
          <a:p>
            <a:r>
              <a:rPr lang="en-US" dirty="0" smtClean="0"/>
              <a:t>Lists don’t start counting from 1</a:t>
            </a:r>
          </a:p>
          <a:p>
            <a:pPr lvl="1"/>
            <a:r>
              <a:rPr lang="en-US" sz="3200" dirty="0" smtClean="0"/>
              <a:t>They start counting from 0!</a:t>
            </a:r>
          </a:p>
          <a:p>
            <a:r>
              <a:rPr lang="en-US" dirty="0" smtClean="0"/>
              <a:t>Lists with n elements are numbered from 0 to n-1</a:t>
            </a:r>
          </a:p>
          <a:p>
            <a:pPr lvl="1"/>
            <a:r>
              <a:rPr lang="en-US" dirty="0" smtClean="0"/>
              <a:t>The list below has 5 elements, and is </a:t>
            </a:r>
            <a:br>
              <a:rPr lang="en-US" dirty="0" smtClean="0"/>
            </a:br>
            <a:r>
              <a:rPr lang="en-US" dirty="0" smtClean="0"/>
              <a:t>numbered from 0 to 4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429883"/>
              </p:ext>
            </p:extLst>
          </p:nvPr>
        </p:nvGraphicFramePr>
        <p:xfrm>
          <a:off x="1524000" y="4509351"/>
          <a:ext cx="5890055" cy="166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8011"/>
                <a:gridCol w="1178011"/>
                <a:gridCol w="1178011"/>
                <a:gridCol w="1178011"/>
                <a:gridCol w="1178011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04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05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686801" cy="4156799"/>
          </a:xfrm>
        </p:spPr>
        <p:txBody>
          <a:bodyPr/>
          <a:lstStyle/>
          <a:p>
            <a:r>
              <a:rPr lang="en-US" dirty="0"/>
              <a:t>Heterogeneous (any data type!)</a:t>
            </a:r>
          </a:p>
          <a:p>
            <a:r>
              <a:rPr lang="en-US" dirty="0" smtClean="0"/>
              <a:t>Contiguous (all together in memory)</a:t>
            </a:r>
            <a:endParaRPr lang="en-US" dirty="0"/>
          </a:p>
          <a:p>
            <a:r>
              <a:rPr lang="en-US" dirty="0" smtClean="0"/>
              <a:t>Ordered </a:t>
            </a:r>
            <a:r>
              <a:rPr lang="en-US" dirty="0"/>
              <a:t>(numbered from 0 to n-1)</a:t>
            </a:r>
          </a:p>
          <a:p>
            <a:endParaRPr lang="en-US" dirty="0" smtClean="0"/>
          </a:p>
          <a:p>
            <a:r>
              <a:rPr lang="en-US" dirty="0" smtClean="0"/>
              <a:t>Have random (instant) access </a:t>
            </a:r>
            <a:r>
              <a:rPr lang="en-US" dirty="0"/>
              <a:t>to any element</a:t>
            </a:r>
          </a:p>
          <a:p>
            <a:r>
              <a:rPr lang="en-US" dirty="0" smtClean="0"/>
              <a:t>Add elements using the append method</a:t>
            </a:r>
          </a:p>
          <a:p>
            <a:r>
              <a:rPr lang="en-US" dirty="0" smtClean="0"/>
              <a:t>They’re </a:t>
            </a:r>
            <a:r>
              <a:rPr lang="en-US" dirty="0"/>
              <a:t>“mutable sequences of arbitrary </a:t>
            </a:r>
            <a:r>
              <a:rPr lang="en-US" dirty="0" smtClean="0"/>
              <a:t>objects”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74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[] </a:t>
            </a:r>
            <a:r>
              <a:rPr lang="en-US" dirty="0"/>
              <a:t>to </a:t>
            </a:r>
            <a:r>
              <a:rPr lang="en-US" dirty="0" smtClean="0"/>
              <a:t>assign initial values (</a:t>
            </a:r>
            <a:r>
              <a:rPr lang="en-US" i="1" dirty="0" smtClean="0"/>
              <a:t>initialization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[1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3, 5]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words  = ["Hello", "to", "you"]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And to refer </a:t>
            </a:r>
            <a:r>
              <a:rPr lang="en-US" dirty="0"/>
              <a:t>to individual </a:t>
            </a:r>
            <a:r>
              <a:rPr lang="en-US" dirty="0" smtClean="0"/>
              <a:t>elements of a list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print(words[0])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 = 2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49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Example: Grocery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getting ready </a:t>
            </a:r>
            <a:r>
              <a:rPr lang="en-US" dirty="0" smtClean="0"/>
              <a:t>to </a:t>
            </a:r>
            <a:r>
              <a:rPr lang="en-US" dirty="0"/>
              <a:t>head </a:t>
            </a:r>
            <a:r>
              <a:rPr lang="en-US" dirty="0" smtClean="0"/>
              <a:t>to </a:t>
            </a:r>
            <a:r>
              <a:rPr lang="en-US" dirty="0"/>
              <a:t>the grocery store to get some much needed </a:t>
            </a:r>
            <a:r>
              <a:rPr lang="en-US" dirty="0" smtClean="0"/>
              <a:t>food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order to </a:t>
            </a:r>
            <a:r>
              <a:rPr lang="en-US" dirty="0" smtClean="0"/>
              <a:t>organize </a:t>
            </a:r>
            <a:r>
              <a:rPr lang="en-US" dirty="0"/>
              <a:t>your </a:t>
            </a:r>
            <a:r>
              <a:rPr lang="en-US" dirty="0" smtClean="0"/>
              <a:t>trip and </a:t>
            </a:r>
            <a:r>
              <a:rPr lang="en-US" dirty="0"/>
              <a:t>to </a:t>
            </a:r>
            <a:r>
              <a:rPr lang="en-US" dirty="0" smtClean="0"/>
              <a:t>reduce </a:t>
            </a:r>
            <a:r>
              <a:rPr lang="en-US" dirty="0"/>
              <a:t>the number of impulse buys, you decide to make a grocery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98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Example: Grocery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Inputs:</a:t>
            </a:r>
          </a:p>
          <a:p>
            <a:pPr lvl="1"/>
            <a:r>
              <a:rPr lang="en-US" sz="3200" dirty="0" smtClean="0"/>
              <a:t>3 </a:t>
            </a:r>
            <a:r>
              <a:rPr lang="en-US" sz="3200" dirty="0"/>
              <a:t>items for grocery list</a:t>
            </a:r>
          </a:p>
          <a:p>
            <a:r>
              <a:rPr lang="en-US" dirty="0" smtClean="0"/>
              <a:t>Process:</a:t>
            </a:r>
          </a:p>
          <a:p>
            <a:pPr lvl="1"/>
            <a:r>
              <a:rPr lang="en-US" sz="3200" dirty="0" smtClean="0"/>
              <a:t>Store grocery list </a:t>
            </a:r>
            <a:r>
              <a:rPr lang="en-US" sz="3200" dirty="0"/>
              <a:t>using list data </a:t>
            </a:r>
            <a:r>
              <a:rPr lang="en-US" sz="3200" dirty="0" smtClean="0"/>
              <a:t>structure</a:t>
            </a:r>
          </a:p>
          <a:p>
            <a:r>
              <a:rPr lang="en-US" dirty="0" smtClean="0"/>
              <a:t>Output:</a:t>
            </a:r>
          </a:p>
          <a:p>
            <a:pPr lvl="1"/>
            <a:r>
              <a:rPr lang="en-US" sz="3200" dirty="0" smtClean="0"/>
              <a:t>Grocery </a:t>
            </a:r>
            <a:r>
              <a:rPr lang="en-US" sz="3200" dirty="0"/>
              <a:t>list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47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One-way, two-way, and multi-way decision </a:t>
            </a:r>
            <a:r>
              <a:rPr lang="en-US" dirty="0" smtClean="0"/>
              <a:t>structures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if-else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if-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-else</a:t>
            </a:r>
            <a:r>
              <a:rPr lang="en-US" dirty="0" smtClean="0"/>
              <a:t> </a:t>
            </a:r>
            <a:r>
              <a:rPr lang="en-US" dirty="0"/>
              <a:t>statements</a:t>
            </a:r>
          </a:p>
          <a:p>
            <a:r>
              <a:rPr lang="en-US" dirty="0" smtClean="0"/>
              <a:t>Control structures (review)</a:t>
            </a:r>
          </a:p>
          <a:p>
            <a:r>
              <a:rPr lang="en-US" dirty="0" smtClean="0"/>
              <a:t>Conditional operators (review)</a:t>
            </a:r>
          </a:p>
          <a:p>
            <a:r>
              <a:rPr lang="en-US" dirty="0" smtClean="0"/>
              <a:t>Boolean data type (review)</a:t>
            </a:r>
          </a:p>
          <a:p>
            <a:r>
              <a:rPr lang="en-US" dirty="0" smtClean="0"/>
              <a:t>Coding algorithms using decision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27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Grocery List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1" y="1969364"/>
            <a:ext cx="8748584" cy="415679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print("Welcome to the Grocery Manager 1.0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initialize the value and the size of our list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[None]*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 = input("Please enter your first item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")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 = input("Please enter your second item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")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 = input("Please enter your third item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")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94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Grocery List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205" y="1722224"/>
            <a:ext cx="8760941" cy="4156799"/>
          </a:xfrm>
        </p:spPr>
        <p:txBody>
          <a:bodyPr/>
          <a:lstStyle/>
          <a:p>
            <a:r>
              <a:rPr lang="en-US" dirty="0" smtClean="0"/>
              <a:t>Here’s a demonstration</a:t>
            </a:r>
            <a:br>
              <a:rPr lang="en-US" dirty="0" smtClean="0"/>
            </a:br>
            <a:r>
              <a:rPr lang="en-US" dirty="0" smtClean="0"/>
              <a:t>of what the code is doing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groceries.py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first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item: 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milk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second item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eggs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third item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oil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milk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eggs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oil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62"/>
              </p:ext>
            </p:extLst>
          </p:nvPr>
        </p:nvGraphicFramePr>
        <p:xfrm>
          <a:off x="5152767" y="1493430"/>
          <a:ext cx="3534033" cy="166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8011"/>
                <a:gridCol w="1178011"/>
                <a:gridCol w="1178011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044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82"/>
          <p:cNvGrpSpPr>
            <a:grpSpLocks/>
          </p:cNvGrpSpPr>
          <p:nvPr/>
        </p:nvGrpSpPr>
        <p:grpSpPr bwMode="auto">
          <a:xfrm flipV="1">
            <a:off x="5209534" y="3159670"/>
            <a:ext cx="549876" cy="457200"/>
            <a:chOff x="7696108" y="4572000"/>
            <a:chExt cx="500747" cy="914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>
            <a:xfrm flipV="1">
              <a:off x="7696108" y="4578350"/>
              <a:ext cx="500747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sp>
        <p:nvSpPr>
          <p:cNvPr id="9" name="TextBox 8"/>
          <p:cNvSpPr txBox="1"/>
          <p:nvPr/>
        </p:nvSpPr>
        <p:spPr>
          <a:xfrm>
            <a:off x="5161005" y="2347779"/>
            <a:ext cx="1149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milk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51393" y="2351895"/>
            <a:ext cx="1149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eggs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6193" y="2347778"/>
            <a:ext cx="924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oil</a:t>
            </a:r>
            <a:endParaRPr lang="en-US" sz="3600" dirty="0"/>
          </a:p>
        </p:txBody>
      </p:sp>
      <p:grpSp>
        <p:nvGrpSpPr>
          <p:cNvPr id="12" name="Group 82"/>
          <p:cNvGrpSpPr>
            <a:grpSpLocks/>
          </p:cNvGrpSpPr>
          <p:nvPr/>
        </p:nvGrpSpPr>
        <p:grpSpPr bwMode="auto">
          <a:xfrm flipV="1">
            <a:off x="5209538" y="3144601"/>
            <a:ext cx="1740263" cy="772485"/>
            <a:chOff x="7681287" y="4572000"/>
            <a:chExt cx="500742" cy="9144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7681287" y="4578349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grpSp>
        <p:nvGrpSpPr>
          <p:cNvPr id="15" name="Group 82"/>
          <p:cNvGrpSpPr>
            <a:grpSpLocks/>
          </p:cNvGrpSpPr>
          <p:nvPr/>
        </p:nvGrpSpPr>
        <p:grpSpPr bwMode="auto">
          <a:xfrm flipV="1">
            <a:off x="5209537" y="3144601"/>
            <a:ext cx="2902801" cy="1118480"/>
            <a:chOff x="7678504" y="4572000"/>
            <a:chExt cx="500742" cy="91440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7678504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458995" y="4510216"/>
            <a:ext cx="6437869" cy="201415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prstDash val="sysDot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 = input("Please enter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...: ")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input("Please enter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...: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[2] =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input("Please enter ...: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endParaRPr lang="en-US" dirty="0" smtClean="0"/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[2])</a:t>
            </a:r>
          </a:p>
        </p:txBody>
      </p:sp>
    </p:spTree>
    <p:extLst>
      <p:ext uri="{BB962C8B-B14F-4D97-AF65-F5344CB8AC3E}">
        <p14:creationId xmlns:p14="http://schemas.microsoft.com/office/powerpoint/2010/main" val="342013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Example: Grocery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make this process easier</a:t>
            </a:r>
            <a:r>
              <a:rPr lang="en-US" dirty="0" smtClean="0"/>
              <a:t>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Loops</a:t>
            </a:r>
            <a:r>
              <a:rPr lang="en-US" dirty="0"/>
              <a:t>!</a:t>
            </a:r>
          </a:p>
          <a:p>
            <a:pPr lvl="1"/>
            <a:r>
              <a:rPr lang="en-US" dirty="0" smtClean="0"/>
              <a:t>Instead of asking for each item individually, we could keep adding items to the list until we wanted to stop (or the list was “full”)</a:t>
            </a:r>
          </a:p>
          <a:p>
            <a:pPr lvl="3"/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will learn more about loops in the next couple of classes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23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5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String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</a:t>
            </a:r>
            <a:r>
              <a:rPr lang="en-US" dirty="0"/>
              <a:t>is represented in programs 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string data </a:t>
            </a:r>
            <a:r>
              <a:rPr lang="en-US" dirty="0" smtClean="0"/>
              <a:t>type</a:t>
            </a:r>
            <a:endParaRPr lang="en-US" dirty="0"/>
          </a:p>
          <a:p>
            <a:r>
              <a:rPr lang="en-US" dirty="0"/>
              <a:t>A </a:t>
            </a:r>
            <a:r>
              <a:rPr lang="en-US" i="1" dirty="0"/>
              <a:t>string</a:t>
            </a:r>
            <a:r>
              <a:rPr lang="en-US" dirty="0"/>
              <a:t> is a sequence of characters enclosed within quotation marks (") or apostrophes </a:t>
            </a:r>
            <a:r>
              <a:rPr lang="en-US" dirty="0" smtClean="0"/>
              <a:t>(')</a:t>
            </a:r>
          </a:p>
          <a:p>
            <a:pPr lvl="1"/>
            <a:r>
              <a:rPr lang="en-US" dirty="0" smtClean="0"/>
              <a:t>Sometimes called double quotes or single quotes</a:t>
            </a:r>
          </a:p>
          <a:p>
            <a:pPr lvl="3"/>
            <a:endParaRPr lang="en-US" dirty="0"/>
          </a:p>
          <a:p>
            <a:r>
              <a:rPr lang="en-US" i="1" dirty="0" smtClean="0"/>
              <a:t>FUN FACT! – The </a:t>
            </a:r>
            <a:r>
              <a:rPr lang="en-US" i="1" dirty="0"/>
              <a:t>most common use of personal computers is word </a:t>
            </a:r>
            <a:r>
              <a:rPr lang="en-US" i="1" dirty="0" smtClean="0"/>
              <a:t>processing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88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str1 =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Hello"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str2 = 'spam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print(str1, str2)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 spam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type(str1)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type(str2)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66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Strings as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input() </a:t>
            </a:r>
            <a:r>
              <a:rPr lang="en-US" dirty="0" smtClean="0"/>
              <a:t>automatically gets a string</a:t>
            </a:r>
            <a:endParaRPr lang="en-US" dirty="0"/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input("Please enter your name: ")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name: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Shakira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print("Hello",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Shakira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Shakira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Shakira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19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Individual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access the individual characters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a string through </a:t>
            </a:r>
            <a:r>
              <a:rPr lang="en-US" i="1" dirty="0" smtClean="0"/>
              <a:t>indexing</a:t>
            </a:r>
          </a:p>
          <a:p>
            <a:endParaRPr lang="en-US" i="1" dirty="0"/>
          </a:p>
          <a:p>
            <a:r>
              <a:rPr lang="en-US" dirty="0"/>
              <a:t>The </a:t>
            </a:r>
            <a:r>
              <a:rPr lang="en-US" dirty="0" smtClean="0"/>
              <a:t>characters in </a:t>
            </a:r>
            <a:r>
              <a:rPr lang="en-US" dirty="0"/>
              <a:t>a string are numbered </a:t>
            </a:r>
            <a:r>
              <a:rPr lang="en-US" dirty="0" smtClean="0"/>
              <a:t>starting from the </a:t>
            </a:r>
            <a:r>
              <a:rPr lang="en-US" dirty="0"/>
              <a:t>left, </a:t>
            </a:r>
            <a:r>
              <a:rPr lang="en-US" dirty="0" smtClean="0"/>
              <a:t>beginning with 0</a:t>
            </a:r>
          </a:p>
          <a:p>
            <a:pPr lvl="1"/>
            <a:r>
              <a:rPr lang="en-US" sz="3200" dirty="0" smtClean="0"/>
              <a:t>Does that remind you of anything?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94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Accessing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general form </a:t>
            </a:r>
            <a:r>
              <a:rPr lang="en-US" dirty="0" smtClean="0"/>
              <a:t>is</a:t>
            </a:r>
          </a:p>
          <a:p>
            <a:pPr marL="457200" lvl="1" indent="0">
              <a:buNone/>
            </a:pP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STRING[EXPR]</a:t>
            </a:r>
            <a:endParaRPr lang="en-US" sz="4000" dirty="0" smtClean="0"/>
          </a:p>
          <a:p>
            <a:endParaRPr lang="en-US" dirty="0" smtClean="0"/>
          </a:p>
          <a:p>
            <a:r>
              <a:rPr lang="en-US" dirty="0" smtClean="0"/>
              <a:t>Where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dirty="0" smtClean="0"/>
              <a:t>is the name of the string variable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EXPR </a:t>
            </a:r>
            <a:r>
              <a:rPr lang="en-US" dirty="0" smtClean="0"/>
              <a:t>determines which character is selected from the string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04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8792"/>
            <a:ext cx="8229600" cy="4156799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45720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greet = "Hello Bob"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greet[0]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'H'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print(greet[0], greet[2], greet[4])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 l o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x = 8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print(greet[x - 2])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726186"/>
              </p:ext>
            </p:extLst>
          </p:nvPr>
        </p:nvGraphicFramePr>
        <p:xfrm>
          <a:off x="1087399" y="1660447"/>
          <a:ext cx="6833286" cy="14553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6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78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438268"/>
              </p:ext>
            </p:extLst>
          </p:nvPr>
        </p:nvGraphicFramePr>
        <p:xfrm>
          <a:off x="1087399" y="1660447"/>
          <a:ext cx="6833286" cy="14553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6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37844" y="3229232"/>
            <a:ext cx="77724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 dirty="0" smtClean="0"/>
              <a:t>In a string of </a:t>
            </a:r>
            <a:r>
              <a:rPr lang="en-US" altLang="en-US" sz="2800" i="1" dirty="0" smtClean="0"/>
              <a:t>n</a:t>
            </a:r>
            <a:r>
              <a:rPr lang="en-US" altLang="en-US" sz="2800" dirty="0" smtClean="0"/>
              <a:t> characters, the last character is at position </a:t>
            </a:r>
            <a:r>
              <a:rPr lang="en-US" altLang="en-US" sz="2800" i="1" dirty="0" smtClean="0"/>
              <a:t>n-1</a:t>
            </a:r>
            <a:r>
              <a:rPr lang="en-US" altLang="en-US" sz="2800" dirty="0" smtClean="0"/>
              <a:t> since we start counting with 0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Index from the right side using negative indexes</a:t>
            </a:r>
          </a:p>
          <a:p>
            <a:pPr marL="91122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greet[-1]</a:t>
            </a:r>
          </a:p>
          <a:p>
            <a:pPr marL="91122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'b'</a:t>
            </a:r>
          </a:p>
          <a:p>
            <a:pPr marL="91122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greet[-3]</a:t>
            </a:r>
          </a:p>
          <a:p>
            <a:pPr marL="91122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'B'</a:t>
            </a:r>
          </a:p>
        </p:txBody>
      </p:sp>
    </p:spTree>
    <p:extLst>
      <p:ext uri="{BB962C8B-B14F-4D97-AF65-F5344CB8AC3E}">
        <p14:creationId xmlns:p14="http://schemas.microsoft.com/office/powerpoint/2010/main" val="205533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Substrings and Slicing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6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Indexing only returns a single character </a:t>
            </a:r>
            <a:br>
              <a:rPr lang="en-US" dirty="0" smtClean="0"/>
            </a:br>
            <a:r>
              <a:rPr lang="en-US" dirty="0" smtClean="0"/>
              <a:t>from the entire string</a:t>
            </a:r>
          </a:p>
          <a:p>
            <a:pPr lvl="3"/>
            <a:endParaRPr lang="en-US" dirty="0"/>
          </a:p>
          <a:p>
            <a:r>
              <a:rPr lang="en-US" dirty="0" smtClean="0"/>
              <a:t>We can access a </a:t>
            </a:r>
            <a:r>
              <a:rPr lang="en-US" i="1" dirty="0" smtClean="0"/>
              <a:t>substring </a:t>
            </a:r>
            <a:r>
              <a:rPr lang="en-US" dirty="0" smtClean="0"/>
              <a:t>using</a:t>
            </a:r>
            <a:br>
              <a:rPr lang="en-US" dirty="0" smtClean="0"/>
            </a:br>
            <a:r>
              <a:rPr lang="en-US" dirty="0" smtClean="0"/>
              <a:t>a process called </a:t>
            </a:r>
            <a:r>
              <a:rPr lang="en-US" i="1" dirty="0" smtClean="0"/>
              <a:t>slicing</a:t>
            </a:r>
          </a:p>
          <a:p>
            <a:pPr lvl="1"/>
            <a:r>
              <a:rPr lang="en-US" dirty="0" smtClean="0"/>
              <a:t>Substring: a (sub)part of another string</a:t>
            </a:r>
          </a:p>
          <a:p>
            <a:pPr lvl="1"/>
            <a:r>
              <a:rPr lang="en-US" dirty="0" smtClean="0"/>
              <a:t>Slicing: we are slicing off a portion of the string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1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general form is</a:t>
            </a:r>
          </a:p>
          <a:p>
            <a:pPr marL="457200" lvl="1" indent="0">
              <a:buNone/>
            </a:pP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STRING[START:END]</a:t>
            </a:r>
            <a:endParaRPr lang="en-US" sz="4000" dirty="0"/>
          </a:p>
          <a:p>
            <a:pPr lvl="3"/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</a:t>
            </a:r>
            <a:r>
              <a:rPr lang="en-US" dirty="0" smtClean="0"/>
              <a:t>must both be integers</a:t>
            </a:r>
            <a:endParaRPr lang="en-US" dirty="0"/>
          </a:p>
          <a:p>
            <a:pPr lvl="1"/>
            <a:r>
              <a:rPr lang="en-US" dirty="0" smtClean="0"/>
              <a:t>The substring begins at index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START</a:t>
            </a:r>
          </a:p>
          <a:p>
            <a:pPr lvl="1"/>
            <a:r>
              <a:rPr lang="en-US" dirty="0" smtClean="0"/>
              <a:t>The substring ends </a:t>
            </a:r>
            <a:r>
              <a:rPr lang="en-US" b="1" u="sng" dirty="0" smtClean="0"/>
              <a:t>before</a:t>
            </a:r>
            <a:r>
              <a:rPr lang="en-US" dirty="0" smtClean="0"/>
              <a:t> index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lvl="2"/>
            <a:r>
              <a:rPr lang="en-US" sz="2800" dirty="0" smtClean="0"/>
              <a:t>The letter at index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</a:t>
            </a:r>
            <a:r>
              <a:rPr lang="en-US" sz="2800" dirty="0" smtClean="0"/>
              <a:t>is not included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31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440679"/>
              </p:ext>
            </p:extLst>
          </p:nvPr>
        </p:nvGraphicFramePr>
        <p:xfrm>
          <a:off x="1087399" y="1536877"/>
          <a:ext cx="6833286" cy="14553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6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37844" y="3093305"/>
            <a:ext cx="77724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greet[0:3]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'Hel'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greet[5:9]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 Bob'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greet[:5]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'Hello'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greet[1:]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ello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Bob'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greet[:]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'Hello Bob'</a:t>
            </a:r>
          </a:p>
        </p:txBody>
      </p:sp>
    </p:spTree>
    <p:extLst>
      <p:ext uri="{BB962C8B-B14F-4D97-AF65-F5344CB8AC3E}">
        <p14:creationId xmlns:p14="http://schemas.microsoft.com/office/powerpoint/2010/main" val="104816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Specifics of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dirty="0" smtClean="0"/>
              <a:t>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</a:t>
            </a:r>
            <a:r>
              <a:rPr lang="en-US" dirty="0" smtClean="0"/>
              <a:t>are missing, then the start or the end of the string are used instead</a:t>
            </a:r>
          </a:p>
          <a:p>
            <a:pPr lvl="3"/>
            <a:endParaRPr lang="en-US" dirty="0"/>
          </a:p>
          <a:p>
            <a:r>
              <a:rPr lang="en-US" dirty="0" smtClean="0"/>
              <a:t>The index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END </a:t>
            </a:r>
            <a:r>
              <a:rPr lang="en-US" dirty="0" smtClean="0"/>
              <a:t>must come </a:t>
            </a:r>
            <a:r>
              <a:rPr lang="en-US" u="sng" dirty="0" smtClean="0"/>
              <a:t>after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the index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endParaRPr lang="en-US" dirty="0" smtClean="0"/>
          </a:p>
          <a:p>
            <a:pPr lvl="1"/>
            <a:r>
              <a:rPr lang="en-US" dirty="0" smtClean="0"/>
              <a:t>What would the substring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greet[1:1] </a:t>
            </a:r>
            <a:r>
              <a:rPr lang="en-US" dirty="0" smtClean="0"/>
              <a:t>be?</a:t>
            </a:r>
          </a:p>
          <a:p>
            <a:pPr marL="803275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''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An empty string!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69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Slicing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30337"/>
              </p:ext>
            </p:extLst>
          </p:nvPr>
        </p:nvGraphicFramePr>
        <p:xfrm>
          <a:off x="1087399" y="1536877"/>
          <a:ext cx="6833286" cy="14553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6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37844" y="3748166"/>
            <a:ext cx="77724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greet[2:-3]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llo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'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[-6:-2]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'lo B'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[-6:6]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'lo '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[-9:8]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'Hello Bo'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403105"/>
              </p:ext>
            </p:extLst>
          </p:nvPr>
        </p:nvGraphicFramePr>
        <p:xfrm>
          <a:off x="1087399" y="2992187"/>
          <a:ext cx="6833286" cy="5989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-9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53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6364"/>
            <a:ext cx="8686800" cy="1143000"/>
          </a:xfrm>
        </p:spPr>
        <p:txBody>
          <a:bodyPr/>
          <a:lstStyle/>
          <a:p>
            <a:r>
              <a:rPr lang="en-US" dirty="0" smtClean="0"/>
              <a:t>Forming New Strings -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3232" cy="4156799"/>
          </a:xfrm>
        </p:spPr>
        <p:txBody>
          <a:bodyPr/>
          <a:lstStyle/>
          <a:p>
            <a:r>
              <a:rPr lang="en-US" dirty="0" smtClean="0"/>
              <a:t>We can put two or more strings together to form a longer string</a:t>
            </a:r>
          </a:p>
          <a:p>
            <a:pPr lvl="3"/>
            <a:endParaRPr lang="en-US" dirty="0" smtClean="0"/>
          </a:p>
          <a:p>
            <a:r>
              <a:rPr lang="en-US" i="1" dirty="0" smtClean="0"/>
              <a:t>Concatenation</a:t>
            </a:r>
            <a:r>
              <a:rPr lang="en-US" dirty="0" smtClean="0"/>
              <a:t> “glues” two strings together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"Peanut Butter" + "Jelly"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'Peanut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ButterJelly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"Peanut Butter" 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&amp; " + 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Jelly"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'Peanut Butter &amp; Jelly'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059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New Strings - 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Concatenating the same string together multiple times can be done with </a:t>
            </a:r>
            <a:r>
              <a:rPr lang="en-US" i="1" dirty="0" smtClean="0"/>
              <a:t>repetition</a:t>
            </a:r>
          </a:p>
          <a:p>
            <a:pPr lvl="1"/>
            <a:r>
              <a:rPr lang="en-US" dirty="0" smtClean="0"/>
              <a:t>Which operator would you use for this?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animal = "dogs"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animal*3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dogsdogsdogs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animal*8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dogsdogsdogsdogsdogsdogsdogsdogs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89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Spam and Eggs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"spam" + "eggs"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spameggs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"Spam" + "And" + "Eggs"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SpamAndEggs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3 * "spam"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spamspamspam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"spam" * 5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spamspamspamspamspam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(3 * "spam") + ("eggs" * 5)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spamspamspameggseggseggseggseggs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56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969364"/>
            <a:ext cx="8831179" cy="4156799"/>
          </a:xfrm>
        </p:spPr>
        <p:txBody>
          <a:bodyPr/>
          <a:lstStyle/>
          <a:p>
            <a:r>
              <a:rPr lang="en-US" dirty="0"/>
              <a:t>To discuss the usage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and </a:t>
            </a:r>
            <a:r>
              <a:rPr lang="en-US" dirty="0"/>
              <a:t>the potential security concerns</a:t>
            </a:r>
          </a:p>
          <a:p>
            <a:r>
              <a:rPr lang="en-US" dirty="0" smtClean="0"/>
              <a:t>To learn about lists and what they are used for</a:t>
            </a:r>
          </a:p>
          <a:p>
            <a:r>
              <a:rPr lang="en-US" dirty="0" smtClean="0"/>
              <a:t>To better understand the string data type</a:t>
            </a:r>
          </a:p>
          <a:p>
            <a:pPr lvl="1"/>
            <a:r>
              <a:rPr lang="en-US" sz="3200" dirty="0" smtClean="0"/>
              <a:t>Learn how they are represented</a:t>
            </a:r>
          </a:p>
          <a:p>
            <a:pPr lvl="1"/>
            <a:r>
              <a:rPr lang="en-US" sz="3200" dirty="0" smtClean="0"/>
              <a:t>Learn about and use some of their built-in functions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55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27308" cy="4156799"/>
          </a:xfrm>
        </p:spPr>
        <p:txBody>
          <a:bodyPr/>
          <a:lstStyle/>
          <a:p>
            <a:r>
              <a:rPr lang="en-US" dirty="0" smtClean="0"/>
              <a:t>To get the length of a string,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title = "CMSC 201"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(title)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("Help I'm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trapped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here!")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24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Why would we need the length of a string?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28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Operators in Python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346119"/>
              </p:ext>
            </p:extLst>
          </p:nvPr>
        </p:nvGraphicFramePr>
        <p:xfrm>
          <a:off x="457200" y="1970088"/>
          <a:ext cx="8229600" cy="3627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STRING[#]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STRING[#:#]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(STRING)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599305" y="5065868"/>
            <a:ext cx="384912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VAR in STRING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7144" y="5065868"/>
            <a:ext cx="1924564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Iteration</a:t>
            </a:r>
            <a:endParaRPr lang="en-US" sz="2800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18909" y="2462712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Concatenation</a:t>
            </a:r>
            <a:endParaRPr lang="en-US" sz="2800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20457" y="2981695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Repetition</a:t>
            </a:r>
            <a:endParaRPr lang="en-US" sz="2800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0457" y="3508514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Indexing</a:t>
            </a:r>
            <a:endParaRPr lang="en-US" sz="2800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0457" y="4027497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Slicing</a:t>
            </a:r>
            <a:endParaRPr lang="en-US" sz="2800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20457" y="4549794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Length</a:t>
            </a:r>
            <a:endParaRPr lang="en-US" sz="2800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82805" y="5828325"/>
            <a:ext cx="708042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We’ll cover this next class, when we learn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loops!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004071" y="5542339"/>
            <a:ext cx="405069" cy="422483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25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a Bit More on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14951" cy="4156799"/>
          </a:xfrm>
        </p:spPr>
        <p:txBody>
          <a:bodyPr/>
          <a:lstStyle/>
          <a:p>
            <a:r>
              <a:rPr lang="en-US" dirty="0" smtClean="0"/>
              <a:t>Python has many, many ways to interact with strings, and we will cover them in detail soon</a:t>
            </a:r>
          </a:p>
          <a:p>
            <a:r>
              <a:rPr lang="en-US" dirty="0" smtClean="0"/>
              <a:t>For now, here are two very useful functions: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s.lower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– </a:t>
            </a:r>
            <a:r>
              <a:rPr lang="en-US" dirty="0" smtClean="0"/>
              <a:t>copy </a:t>
            </a:r>
            <a:r>
              <a:rPr lang="en-US" dirty="0"/>
              <a:t>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 </a:t>
            </a:r>
            <a:r>
              <a:rPr lang="en-US" dirty="0"/>
              <a:t>in all lowercase letters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s.upper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– </a:t>
            </a:r>
            <a:r>
              <a:rPr lang="en-US" dirty="0" smtClean="0"/>
              <a:t>copy </a:t>
            </a:r>
            <a:r>
              <a:rPr lang="en-US" dirty="0"/>
              <a:t>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dirty="0" smtClean="0"/>
              <a:t>in </a:t>
            </a:r>
            <a:r>
              <a:rPr lang="en-US" dirty="0"/>
              <a:t>all </a:t>
            </a:r>
            <a:r>
              <a:rPr lang="en-US" dirty="0" smtClean="0"/>
              <a:t>uppercase letters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Why would we need to use these?</a:t>
            </a:r>
          </a:p>
          <a:p>
            <a:pPr lvl="1"/>
            <a:r>
              <a:rPr lang="en-US" sz="3200" dirty="0" smtClean="0"/>
              <a:t>Remember, Python is </a:t>
            </a:r>
            <a:r>
              <a:rPr lang="en-US" sz="3200" u="sng" dirty="0" smtClean="0"/>
              <a:t>case-sensitive</a:t>
            </a:r>
            <a:r>
              <a:rPr lang="en-US" sz="3200" dirty="0" smtClean="0"/>
              <a:t>!</a:t>
            </a:r>
            <a:endParaRPr lang="en-US" sz="3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837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 Processing Examples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Creating Usernames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92" y="1969364"/>
            <a:ext cx="8748584" cy="4156799"/>
          </a:xfrm>
        </p:spPr>
        <p:txBody>
          <a:bodyPr/>
          <a:lstStyle/>
          <a:p>
            <a:r>
              <a:rPr lang="en-US" dirty="0" smtClean="0"/>
              <a:t>Our rules for creating a username:</a:t>
            </a:r>
          </a:p>
          <a:p>
            <a:pPr lvl="1"/>
            <a:r>
              <a:rPr lang="en-US" dirty="0" smtClean="0"/>
              <a:t>First initial, first 7 characters of last name (lowercase)</a:t>
            </a:r>
            <a:endParaRPr lang="en-US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get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first and last names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first = input("Please enter your first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last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input("Please enter your last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name: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concatenate first initial with 7 chars of last name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first[0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].lower()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last[:7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].lower()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print("Your username is: ",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549082" y="5889444"/>
            <a:ext cx="196472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Why is this 7?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486400" y="5523470"/>
            <a:ext cx="1136822" cy="481914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45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Creating Usernames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35" y="1969364"/>
            <a:ext cx="8896865" cy="4386986"/>
          </a:xfrm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first = input("Please enter your first name: ")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first name: </a:t>
            </a:r>
            <a:r>
              <a:rPr lang="en-US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Donna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last  = input("Please enter your last name:  ")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last name:  </a:t>
            </a:r>
            <a:r>
              <a:rPr lang="en-US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Rostenkowski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first[0] + last[:7]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print("Your username is: ",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 username is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DRostenk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first[0].lower() + last[:7].lower()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print("Your username is: ",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Your username is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drostenk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794423" y="4591984"/>
            <a:ext cx="413951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Usernames must be lowercase!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22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Creating Usernames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35" y="1969364"/>
            <a:ext cx="8896865" cy="4386986"/>
          </a:xfrm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first = input("Please enter your first name: ")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first name: </a:t>
            </a:r>
            <a:r>
              <a:rPr lang="en-US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Barack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last  = input("Please enter your last name:  ")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last name:  </a:t>
            </a:r>
            <a:r>
              <a:rPr lang="en-US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Obama</a:t>
            </a:r>
          </a:p>
          <a:p>
            <a:pPr marL="0" indent="0">
              <a:spcBef>
                <a:spcPts val="200"/>
              </a:spcBef>
              <a:buNone/>
            </a:pPr>
            <a:endParaRPr lang="en-U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first[0].lower() + last[:7].lower()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print("Your username is: ",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Your username is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bobama</a:t>
            </a:r>
            <a:endParaRPr lang="en-U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/>
              <a:t>What would happen if we did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last[7]</a:t>
            </a:r>
            <a:r>
              <a:rPr lang="en-US" sz="2800" dirty="0" smtClean="0"/>
              <a:t>?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IndexError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– but why does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last[:7] </a:t>
            </a:r>
            <a:r>
              <a:rPr lang="en-US" dirty="0" smtClean="0"/>
              <a:t>work?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00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Printing the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600304" cy="4156799"/>
          </a:xfrm>
        </p:spPr>
        <p:txBody>
          <a:bodyPr/>
          <a:lstStyle/>
          <a:p>
            <a:r>
              <a:rPr lang="en-US" dirty="0" smtClean="0"/>
              <a:t>Given an integer (from 1 to 12) print the </a:t>
            </a:r>
            <a:br>
              <a:rPr lang="en-US" dirty="0" smtClean="0"/>
            </a:br>
            <a:r>
              <a:rPr lang="en-US" dirty="0" smtClean="0"/>
              <a:t>three letter abbreviation for that month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Start by storing all the names in one big string:</a:t>
            </a:r>
          </a:p>
          <a:p>
            <a:pPr marL="457200" lvl="1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months = "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JanFebMarAprMayJunJulAugSepOctNovDec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Use the number of the month to get the right “slice” of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months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55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Printing the Months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909221" cy="4156799"/>
          </a:xfrm>
        </p:spPr>
        <p:txBody>
          <a:bodyPr/>
          <a:lstStyle/>
          <a:p>
            <a:r>
              <a:rPr lang="en-US" dirty="0" smtClean="0"/>
              <a:t>Let’s figure out the position for each month name: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months = "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JanFebMarAprMayJunJulAugSepOctNovDec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0123456789     5         5         5</a:t>
            </a:r>
          </a:p>
          <a:p>
            <a:pPr marL="457200" lvl="1" indent="0">
              <a:buNone/>
            </a:pPr>
            <a:r>
              <a:rPr lang="en-US" sz="200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95418"/>
              </p:ext>
            </p:extLst>
          </p:nvPr>
        </p:nvGraphicFramePr>
        <p:xfrm>
          <a:off x="926760" y="3376689"/>
          <a:ext cx="764883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690"/>
                <a:gridCol w="1092690"/>
                <a:gridCol w="1092690"/>
                <a:gridCol w="1092690"/>
                <a:gridCol w="1092690"/>
                <a:gridCol w="1092690"/>
                <a:gridCol w="1092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Month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Apr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Jun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Num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Pos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969503"/>
              </p:ext>
            </p:extLst>
          </p:nvPr>
        </p:nvGraphicFramePr>
        <p:xfrm>
          <a:off x="926760" y="4984750"/>
          <a:ext cx="764883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690"/>
                <a:gridCol w="1092690"/>
                <a:gridCol w="1092690"/>
                <a:gridCol w="1092690"/>
                <a:gridCol w="1092690"/>
                <a:gridCol w="1092690"/>
                <a:gridCol w="1092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Month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Jul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Sep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Num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Pos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50989" y="4286624"/>
            <a:ext cx="630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340443" y="4290743"/>
            <a:ext cx="630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42253" y="4286624"/>
            <a:ext cx="630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33767" y="4286624"/>
            <a:ext cx="630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9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625280" y="4286624"/>
            <a:ext cx="630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12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716793" y="4286623"/>
            <a:ext cx="630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558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Printing the Months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a pattern?</a:t>
            </a:r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To get the position, subtract 1 from the month’s number and multiply by 3</a:t>
            </a:r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(num-1) * 3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Use it to get the month name from the string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297530"/>
              </p:ext>
            </p:extLst>
          </p:nvPr>
        </p:nvGraphicFramePr>
        <p:xfrm>
          <a:off x="4040660" y="1832093"/>
          <a:ext cx="4744995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4463"/>
                <a:gridCol w="905133"/>
                <a:gridCol w="905133"/>
                <a:gridCol w="905133"/>
                <a:gridCol w="905133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Month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Apr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Num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Pos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25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Printing the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months = "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JanFebMarAprMayJunJulAugSepOctNovDec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 =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a month number (1-12): "))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# compute starting position of month n in months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(n-1) *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grab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appropriate slice from months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monthAbbrev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months[pos:pos+3]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# print the result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 ("The month abbreviation is",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monthAbbrev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sz="11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64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Printing the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35" y="1969364"/>
            <a:ext cx="8896865" cy="4386986"/>
          </a:xfrm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months.py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month number (1-12): 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month abbreviation is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Jan</a:t>
            </a:r>
          </a:p>
          <a:p>
            <a:pPr marL="0" indent="0">
              <a:spcBef>
                <a:spcPts val="200"/>
              </a:spcBef>
              <a:buNone/>
            </a:pP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months.py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month number (1-12): 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month abbreviation is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months.py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month number (1-12): </a:t>
            </a:r>
            <a:r>
              <a:rPr lang="en-US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en-US" sz="22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month abbreviation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51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634683" y="4350761"/>
            <a:ext cx="169287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happened?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93030" y="5181758"/>
            <a:ext cx="303976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months[297:300]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76086" y="5643423"/>
            <a:ext cx="253313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There’s nothing there in the string!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1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Lab 4 is meeting normally this week!</a:t>
            </a:r>
          </a:p>
          <a:p>
            <a:pPr lvl="1"/>
            <a:r>
              <a:rPr lang="en-US" dirty="0" smtClean="0"/>
              <a:t>Make sure you attend your correct section</a:t>
            </a:r>
          </a:p>
          <a:p>
            <a:pPr marL="1371600" lvl="3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Homework 3 is out</a:t>
            </a:r>
          </a:p>
          <a:p>
            <a:pPr lvl="1"/>
            <a:r>
              <a:rPr lang="en-US" dirty="0" smtClean="0"/>
              <a:t>Due by Thursday (Sept 24th) at 8:59:59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Homeworks are on Blackboard</a:t>
            </a:r>
          </a:p>
          <a:p>
            <a:pPr lvl="1"/>
            <a:r>
              <a:rPr lang="en-US" dirty="0" smtClean="0"/>
              <a:t>Weekly Agendas are also on Blackboard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4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Uses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our temperature converter?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9172" y="3717752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(input("What is the Celsius temperature? "))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9/5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("The temperature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 ",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" degrees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.")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9568" y="2887245"/>
            <a:ext cx="3163329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Courier New" panose="02070309020205020404" pitchFamily="49" charset="0"/>
              </a:rPr>
              <a:t>What does </a:t>
            </a:r>
            <a:r>
              <a:rPr lang="en-US" sz="2800" dirty="0" err="1" smtClean="0">
                <a:latin typeface="+mj-lt"/>
                <a:cs typeface="Courier New" panose="02070309020205020404" pitchFamily="49" charset="0"/>
              </a:rPr>
              <a:t>eval</a:t>
            </a:r>
            <a:r>
              <a:rPr lang="en-US" sz="2800" dirty="0" smtClean="0">
                <a:latin typeface="+mj-lt"/>
                <a:cs typeface="Courier New" panose="02070309020205020404" pitchFamily="49" charset="0"/>
              </a:rPr>
              <a:t> do?</a:t>
            </a:r>
            <a:endParaRPr lang="en-US" sz="28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496065" y="3410465"/>
            <a:ext cx="94735" cy="642551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7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interprets a string as </a:t>
            </a:r>
            <a:r>
              <a:rPr lang="en-US" dirty="0" smtClean="0"/>
              <a:t>code</a:t>
            </a:r>
            <a:endParaRPr lang="en-US" dirty="0"/>
          </a:p>
          <a:p>
            <a:r>
              <a:rPr lang="en-US" dirty="0" smtClean="0"/>
              <a:t>It lets </a:t>
            </a:r>
            <a:r>
              <a:rPr lang="en-US" dirty="0"/>
              <a:t>a </a:t>
            </a:r>
            <a:r>
              <a:rPr lang="en-US" dirty="0" smtClean="0"/>
              <a:t>Python </a:t>
            </a:r>
            <a:r>
              <a:rPr lang="en-US" dirty="0"/>
              <a:t>program run </a:t>
            </a:r>
            <a:r>
              <a:rPr lang="en-US" dirty="0" smtClean="0"/>
              <a:t>Python </a:t>
            </a:r>
            <a:r>
              <a:rPr lang="en-US" dirty="0"/>
              <a:t>code within </a:t>
            </a:r>
            <a:r>
              <a:rPr lang="en-US" dirty="0" smtClean="0"/>
              <a:t>itself</a:t>
            </a:r>
          </a:p>
          <a:p>
            <a:r>
              <a:rPr lang="en-US" dirty="0" smtClean="0"/>
              <a:t>In our example, we use it to let Python decide what data type to store the input as</a:t>
            </a:r>
          </a:p>
          <a:p>
            <a:pPr lvl="1"/>
            <a:r>
              <a:rPr lang="en-US" dirty="0" smtClean="0"/>
              <a:t>If the user gives us an integer, store it as an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smtClean="0"/>
              <a:t>If the user gives us a decimal, store it as a float</a:t>
            </a:r>
          </a:p>
          <a:p>
            <a:r>
              <a:rPr lang="en-US" dirty="0"/>
              <a:t>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is a security hole.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52616" y="6524764"/>
            <a:ext cx="6919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http://stackoverflow.com/questions/9383740/what-does-pythons-eval-do</a:t>
            </a:r>
          </a:p>
        </p:txBody>
      </p:sp>
    </p:spTree>
    <p:extLst>
      <p:ext uri="{BB962C8B-B14F-4D97-AF65-F5344CB8AC3E}">
        <p14:creationId xmlns:p14="http://schemas.microsoft.com/office/powerpoint/2010/main" val="376259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But</a:t>
            </a:r>
            <a:r>
              <a:rPr lang="en-US" dirty="0"/>
              <a:t> if the user </a:t>
            </a:r>
            <a:r>
              <a:rPr lang="en-US" dirty="0" smtClean="0"/>
              <a:t>gives us a malicious </a:t>
            </a:r>
            <a:r>
              <a:rPr lang="en-US" dirty="0"/>
              <a:t>command to delete files or folders, it may also </a:t>
            </a:r>
            <a:r>
              <a:rPr lang="en-US" dirty="0" smtClean="0"/>
              <a:t>run that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you have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imported, and you ask for input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using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  <a:r>
              <a:rPr lang="en-US" dirty="0" smtClean="0"/>
              <a:t>, someone could type malicious code like in response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os.system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hw1.py')</a:t>
            </a:r>
          </a:p>
          <a:p>
            <a:pPr lvl="1"/>
            <a:r>
              <a:rPr lang="en-US" dirty="0" smtClean="0"/>
              <a:t>This would delete your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hw1.py </a:t>
            </a:r>
            <a:r>
              <a:rPr lang="en-US" dirty="0" smtClean="0"/>
              <a:t>file!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2616" y="6524764"/>
            <a:ext cx="6919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http://stackoverflow.com/questions/9383740/what-does-pythons-eval-do</a:t>
            </a:r>
          </a:p>
        </p:txBody>
      </p:sp>
    </p:spTree>
    <p:extLst>
      <p:ext uri="{BB962C8B-B14F-4D97-AF65-F5344CB8AC3E}">
        <p14:creationId xmlns:p14="http://schemas.microsoft.com/office/powerpoint/2010/main" val="47230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Instead?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to cast strings…</a:t>
            </a:r>
          </a:p>
          <a:p>
            <a:endParaRPr lang="en-US" dirty="0"/>
          </a:p>
          <a:p>
            <a:r>
              <a:rPr lang="en-US" dirty="0" smtClean="0"/>
              <a:t>Use the exact type you want to cast to: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float(input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52616" y="6524764"/>
            <a:ext cx="6919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http://stackoverflow.com/questions/9383740/what-does-pythons-eval-do</a:t>
            </a:r>
          </a:p>
        </p:txBody>
      </p:sp>
    </p:spTree>
    <p:extLst>
      <p:ext uri="{BB962C8B-B14F-4D97-AF65-F5344CB8AC3E}">
        <p14:creationId xmlns:p14="http://schemas.microsoft.com/office/powerpoint/2010/main" val="314083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25340</TotalTime>
  <Words>2328</Words>
  <Application>Microsoft Office PowerPoint</Application>
  <PresentationFormat>On-screen Show (4:3)</PresentationFormat>
  <Paragraphs>613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CMSC201  Computer Science I for Majors  Lecture 07 – Strings and Lists</vt:lpstr>
      <vt:lpstr>Last Class We Covered</vt:lpstr>
      <vt:lpstr>Any Questions from Last Time?</vt:lpstr>
      <vt:lpstr>Today’s Objectives</vt:lpstr>
      <vt:lpstr>About eval()</vt:lpstr>
      <vt:lpstr>Previous Uses of eval()</vt:lpstr>
      <vt:lpstr>The Problem with eval()</vt:lpstr>
      <vt:lpstr>The Problem with eval()</vt:lpstr>
      <vt:lpstr>What to Do Instead?</vt:lpstr>
      <vt:lpstr>Fixing the Temperature Converter</vt:lpstr>
      <vt:lpstr>Introduction to Lists</vt:lpstr>
      <vt:lpstr>Exercise: Average Three Numbers</vt:lpstr>
      <vt:lpstr>Using Lists</vt:lpstr>
      <vt:lpstr>Using Lists: Individual Variables</vt:lpstr>
      <vt:lpstr>Numbering in Lists</vt:lpstr>
      <vt:lpstr>Properties of a List</vt:lpstr>
      <vt:lpstr>List Syntax</vt:lpstr>
      <vt:lpstr>List Example: Grocery List</vt:lpstr>
      <vt:lpstr>List Example: Grocery List</vt:lpstr>
      <vt:lpstr>Grocery List Code</vt:lpstr>
      <vt:lpstr>Grocery List Demonstration</vt:lpstr>
      <vt:lpstr>List Example: Grocery List</vt:lpstr>
      <vt:lpstr>Strings</vt:lpstr>
      <vt:lpstr>The String Data Type</vt:lpstr>
      <vt:lpstr>String Examples</vt:lpstr>
      <vt:lpstr>Getting Strings as Input</vt:lpstr>
      <vt:lpstr>Accessing Individual Characters</vt:lpstr>
      <vt:lpstr>Syntax of Accessing Characters</vt:lpstr>
      <vt:lpstr>Example String</vt:lpstr>
      <vt:lpstr>Example String</vt:lpstr>
      <vt:lpstr>Substrings and Slicing</vt:lpstr>
      <vt:lpstr>Substrings</vt:lpstr>
      <vt:lpstr>Slicing Syntax</vt:lpstr>
      <vt:lpstr>Slicing Examples</vt:lpstr>
      <vt:lpstr>Specifics of Slicing</vt:lpstr>
      <vt:lpstr>More Slicing Examples</vt:lpstr>
      <vt:lpstr>Forming New Strings - Concatenation</vt:lpstr>
      <vt:lpstr>Forming New Strings - Repetition</vt:lpstr>
      <vt:lpstr>Practice: Spam and Eggs</vt:lpstr>
      <vt:lpstr>Length of a String</vt:lpstr>
      <vt:lpstr>String Operators in Python</vt:lpstr>
      <vt:lpstr>Just a Bit More on Strings</vt:lpstr>
      <vt:lpstr>String Processing Examples</vt:lpstr>
      <vt:lpstr>Example: Creating Usernames</vt:lpstr>
      <vt:lpstr>Example: Creating Usernames</vt:lpstr>
      <vt:lpstr>Example: Creating Usernames</vt:lpstr>
      <vt:lpstr>Example: Printing the Months</vt:lpstr>
      <vt:lpstr>Example: Printing the Months</vt:lpstr>
      <vt:lpstr>Example: Printing the Months</vt:lpstr>
      <vt:lpstr>Example: Printing the Months</vt:lpstr>
      <vt:lpstr>Example: Printing the Months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290</cp:revision>
  <dcterms:created xsi:type="dcterms:W3CDTF">2014-05-05T14:25:42Z</dcterms:created>
  <dcterms:modified xsi:type="dcterms:W3CDTF">2015-09-26T21:07:29Z</dcterms:modified>
</cp:coreProperties>
</file>